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4" r:id="rId1"/>
  </p:sldMasterIdLst>
  <p:notesMasterIdLst>
    <p:notesMasterId r:id="rId86"/>
  </p:notesMasterIdLst>
  <p:sldIdLst>
    <p:sldId id="923" r:id="rId2"/>
    <p:sldId id="1153" r:id="rId3"/>
    <p:sldId id="1094" r:id="rId4"/>
    <p:sldId id="998" r:id="rId5"/>
    <p:sldId id="1151" r:id="rId6"/>
    <p:sldId id="1152" r:id="rId7"/>
    <p:sldId id="1154" r:id="rId8"/>
    <p:sldId id="1095" r:id="rId9"/>
    <p:sldId id="1062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176" r:id="rId18"/>
    <p:sldId id="1096" r:id="rId19"/>
    <p:sldId id="1180" r:id="rId20"/>
    <p:sldId id="1097" r:id="rId21"/>
    <p:sldId id="1155" r:id="rId22"/>
    <p:sldId id="1156" r:id="rId23"/>
    <p:sldId id="1157" r:id="rId24"/>
    <p:sldId id="1177" r:id="rId25"/>
    <p:sldId id="1178" r:id="rId26"/>
    <p:sldId id="1181" r:id="rId27"/>
    <p:sldId id="1188" r:id="rId28"/>
    <p:sldId id="1179" r:id="rId29"/>
    <p:sldId id="1227" r:id="rId30"/>
    <p:sldId id="1231" r:id="rId31"/>
    <p:sldId id="1226" r:id="rId32"/>
    <p:sldId id="1182" r:id="rId33"/>
    <p:sldId id="1228" r:id="rId34"/>
    <p:sldId id="1216" r:id="rId35"/>
    <p:sldId id="1229" r:id="rId36"/>
    <p:sldId id="1230" r:id="rId37"/>
    <p:sldId id="1217" r:id="rId38"/>
    <p:sldId id="1222" r:id="rId39"/>
    <p:sldId id="1223" r:id="rId40"/>
    <p:sldId id="1221" r:id="rId41"/>
    <p:sldId id="1218" r:id="rId42"/>
    <p:sldId id="1219" r:id="rId43"/>
    <p:sldId id="1220" r:id="rId44"/>
    <p:sldId id="1224" r:id="rId45"/>
    <p:sldId id="1183" r:id="rId46"/>
    <p:sldId id="1184" r:id="rId47"/>
    <p:sldId id="1232" r:id="rId48"/>
    <p:sldId id="1233" r:id="rId49"/>
    <p:sldId id="1234" r:id="rId50"/>
    <p:sldId id="1185" r:id="rId51"/>
    <p:sldId id="1240" r:id="rId52"/>
    <p:sldId id="1235" r:id="rId53"/>
    <p:sldId id="1236" r:id="rId54"/>
    <p:sldId id="1237" r:id="rId55"/>
    <p:sldId id="1186" r:id="rId56"/>
    <p:sldId id="1241" r:id="rId57"/>
    <p:sldId id="1187" r:id="rId58"/>
    <p:sldId id="1242" r:id="rId59"/>
    <p:sldId id="1189" r:id="rId60"/>
    <p:sldId id="1190" r:id="rId61"/>
    <p:sldId id="1244" r:id="rId62"/>
    <p:sldId id="1243" r:id="rId63"/>
    <p:sldId id="1245" r:id="rId64"/>
    <p:sldId id="1246" r:id="rId65"/>
    <p:sldId id="1247" r:id="rId66"/>
    <p:sldId id="1248" r:id="rId67"/>
    <p:sldId id="1249" r:id="rId68"/>
    <p:sldId id="1250" r:id="rId69"/>
    <p:sldId id="1195" r:id="rId70"/>
    <p:sldId id="1238" r:id="rId71"/>
    <p:sldId id="1239" r:id="rId72"/>
    <p:sldId id="1191" r:id="rId73"/>
    <p:sldId id="1197" r:id="rId74"/>
    <p:sldId id="1198" r:id="rId75"/>
    <p:sldId id="1202" r:id="rId76"/>
    <p:sldId id="1199" r:id="rId77"/>
    <p:sldId id="1203" r:id="rId78"/>
    <p:sldId id="1200" r:id="rId79"/>
    <p:sldId id="1204" r:id="rId80"/>
    <p:sldId id="1201" r:id="rId81"/>
    <p:sldId id="1205" r:id="rId82"/>
    <p:sldId id="1206" r:id="rId83"/>
    <p:sldId id="1207" r:id="rId84"/>
    <p:sldId id="1208" r:id="rId8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Helvetica" panose="020B0604020202020204" pitchFamily="34" charset="0"/>
      <p:regular r:id="rId91"/>
      <p:bold r:id="rId92"/>
      <p:italic r:id="rId93"/>
      <p:boldItalic r:id="rId94"/>
    </p:embeddedFont>
    <p:embeddedFont>
      <p:font typeface="Open Sans" panose="020B0606030504020204" pitchFamily="34" charset="0"/>
      <p:regular r:id="rId95"/>
      <p:bold r:id="rId96"/>
      <p:italic r:id="rId97"/>
      <p:boldItalic r:id="rId98"/>
    </p:embeddedFont>
    <p:embeddedFont>
      <p:font typeface="Segoe UI" panose="020B0502040204020203" pitchFamily="34" charset="0"/>
      <p:regular r:id="rId99"/>
      <p:bold r:id="rId100"/>
      <p:italic r:id="rId101"/>
      <p:boldItalic r:id="rId102"/>
    </p:embeddedFont>
    <p:embeddedFont>
      <p:font typeface="Wingdings 2" panose="05020102010507070707" pitchFamily="18" charset="2"/>
      <p:regular r:id="rId103"/>
    </p:embeddedFont>
  </p:embeddedFontLst>
  <p:custDataLst>
    <p:tags r:id="rId10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B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B3494A-E601-4798-AA12-8FB5BEBC3E2A}">
  <a:tblStyle styleId="{6BB3494A-E601-4798-AA12-8FB5BEBC3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47" autoAdjust="0"/>
    <p:restoredTop sz="94660"/>
  </p:normalViewPr>
  <p:slideViewPr>
    <p:cSldViewPr snapToGrid="0">
      <p:cViewPr>
        <p:scale>
          <a:sx n="100" d="100"/>
          <a:sy n="100" d="100"/>
        </p:scale>
        <p:origin x="5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7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659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26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9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042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696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01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511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7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952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462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709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18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80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94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290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66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46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997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1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30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video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5663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831687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5505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8310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8375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78836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16297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5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8833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193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39468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3" name="Text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25018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ex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9" name="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0969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gratu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58176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26022"/>
            <a:ext cx="8229600" cy="294311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0" cy="49821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60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2734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6030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4527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blem and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ext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7145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t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Picture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Text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5822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Picture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7246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Text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6412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24"/>
    </p:custDataLst>
    <p:extLst>
      <p:ext uri="{BB962C8B-B14F-4D97-AF65-F5344CB8AC3E}">
        <p14:creationId xmlns:p14="http://schemas.microsoft.com/office/powerpoint/2010/main" val="253057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32" r:id="rId3"/>
    <p:sldLayoutId id="2147483734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7" r:id="rId2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Informatica Data Quality Key Generator , Duplicate Match and Associate Transformation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58CC0-44D0-4C8E-8D4F-9D320C37A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89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3: Grouping Data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E57DE-06A0-4693-ABE3-D654706BD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150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621F0-8E4F-4B0B-8E37-C262EDB9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28" y="1059361"/>
            <a:ext cx="3720011" cy="3361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450F8-407F-4D02-87AF-319C58CD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1" y="1059361"/>
            <a:ext cx="4101737" cy="3648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31C817-B798-4B64-A625-1D46B6E45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57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510AF-BDC3-4D2E-89CD-1CED0ED8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803"/>
            <a:ext cx="5242560" cy="2956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7A29C3-3424-4F9F-960E-C736DD57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0" y="1756771"/>
            <a:ext cx="3847381" cy="27975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60426-AE02-465C-9CD1-397592615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96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5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5FE5F-4B2D-48D1-8344-F7EE375C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4" y="1025978"/>
            <a:ext cx="5538651" cy="3091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A4075-BB31-4D8B-9D6F-ADB29CF1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8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64CDB-38FC-4203-9155-1D85E74D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" y="1146310"/>
            <a:ext cx="3758324" cy="3561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395CF-AB17-4E18-8DDF-0D9CF0DD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69" y="1087528"/>
            <a:ext cx="5416731" cy="3679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8788E0-F29B-4A39-83C2-B8077D368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42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9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2934-6D84-4A19-95A2-BE01B63A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48" y="1121528"/>
            <a:ext cx="5590903" cy="3840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CA1EBE-008C-46F5-9E5E-26D6A949C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21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8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6717A-F6B5-4B99-A880-FD8BAA98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94" y="1116625"/>
            <a:ext cx="5294811" cy="3679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B10B4-FA8B-4138-B1B1-F56EF494B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" y="9032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3 A : Create New Mapping for Duplicate Elimination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FC9B7-1320-485E-8C4A-0D7940DC6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613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74146" y="1021792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3 :  Create New Mapping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M_MATCH_DUPREC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74146" y="1466593"/>
            <a:ext cx="5205484" cy="8602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ADD SOURCE   DUPREC(read)  </a:t>
            </a:r>
          </a:p>
          <a:p>
            <a:pPr marL="228600" indent="-228600">
              <a:buAutoNum type="alphaUcPeriod" startAt="2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Add Transformation (KEY GENERATOR) </a:t>
            </a:r>
          </a:p>
          <a:p>
            <a:pPr marL="228600" indent="-228600">
              <a:buAutoNum type="alphaUcPeriod" startAt="2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Drag ALL Column to INPUT for KEY GENERATOR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FD96B-5D79-4D3C-B9AF-C21E176C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550"/>
            <a:ext cx="9144000" cy="26479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CB146-2715-4135-BD33-C359BD8A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1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3B : Key Generator Transformation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EF362-0232-4A1D-9FE1-306F6545D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3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85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1 : Create Physical Data Object </a:t>
            </a:r>
            <a:r>
              <a:rPr lang="en-US" b="1" dirty="0">
                <a:sym typeface="Wingdings" panose="05000000000000000000" pitchFamily="2" charset="2"/>
              </a:rPr>
              <a:t> DUPREC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0F1FD-1081-447E-91E9-BCAED1168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43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1065075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KEY GENERATOR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569730"/>
            <a:ext cx="5729994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Choose Key GENERATOR Transformation 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A385C-856A-4DBA-9A37-4101341F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025"/>
            <a:ext cx="9144000" cy="3119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83A51-4618-4067-93F6-997940F4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212245" y="955537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Key Generator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212245" y="1455430"/>
            <a:ext cx="3414965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Create New Strategies  SOUNDEX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B396B-5E6E-4FD2-B224-564E552D2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838BC-53DA-4F6E-8F30-14C30984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" y="6637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0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1064357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KEY GENERATOR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550680"/>
            <a:ext cx="7362850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Choose New Strategy  SOUNDSEX  INPUT  NAME Column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F91CF-9CAD-4F30-9D96-7C37CAB55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024"/>
            <a:ext cx="9144000" cy="303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6DDA3-8B1C-4FA6-BDC1-20DF3CDB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2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247290" y="121381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KEY GENERATOR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286178" y="1831867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RUN DATA VIEWER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547ED9-1B6C-4065-B500-ECD534418855}"/>
              </a:ext>
            </a:extLst>
          </p:cNvPr>
          <p:cNvSpPr/>
          <p:nvPr/>
        </p:nvSpPr>
        <p:spPr>
          <a:xfrm>
            <a:off x="4725974" y="1831868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B . Check GROUP Key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6CC93D-F776-4501-ADD1-011F43ED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575"/>
            <a:ext cx="9144000" cy="30770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DF7E8D-5CEC-4688-A09D-77AB1362DF2E}"/>
              </a:ext>
            </a:extLst>
          </p:cNvPr>
          <p:cNvCxnSpPr>
            <a:cxnSpLocks/>
          </p:cNvCxnSpPr>
          <p:nvPr/>
        </p:nvCxnSpPr>
        <p:spPr>
          <a:xfrm flipV="1">
            <a:off x="1538514" y="2057400"/>
            <a:ext cx="3033486" cy="1034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4EA5BE8-2FCE-4163-8287-E2E0478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78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898352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KEY GENERATOR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12555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RUN DATA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E2D302-5874-4C9C-9957-E238AE2F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832"/>
            <a:ext cx="9144000" cy="32869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413A15-0DCE-440E-B53B-F6274836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4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5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30757" y="78923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KEY GENERATOR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30757" y="1260131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MATCH PERFORMANCE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AC5D7-A97F-4ABC-8C9C-7990B3F5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" y="1757990"/>
            <a:ext cx="2496457" cy="33337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6C59362-3C22-4E9C-BF0D-C5BC704045EC}"/>
              </a:ext>
            </a:extLst>
          </p:cNvPr>
          <p:cNvSpPr/>
          <p:nvPr/>
        </p:nvSpPr>
        <p:spPr>
          <a:xfrm>
            <a:off x="2620615" y="2867376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02DF6-5BC2-4318-A35C-99F04E70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40" y="1819275"/>
            <a:ext cx="6040785" cy="3281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89EDB-1E47-42C9-BE69-FC85C62AE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02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5 : Match Transformation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B2B37-7922-496E-9D96-0579DE48B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3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84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01002" y="937585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512580"/>
            <a:ext cx="350930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 . ADD MATCH 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C2F63-94B3-4255-971E-F271EEC7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364"/>
            <a:ext cx="9144000" cy="3048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03459-7587-4D59-A7E1-1CCDA282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7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971183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94651"/>
            <a:ext cx="7457194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DRAG all Column from KEY GENERATOR 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ouput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  INPUT OF Match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Transforamtion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45F13-1D21-4D96-B43F-0D87E995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0"/>
            <a:ext cx="9144000" cy="3148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39674D-00B9-4D92-8782-1963C51B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8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 Task 5a : Match Transformation – Pair Generation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AEAB9-2870-4502-89A1-1C849D802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12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07033" y="929268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duprec.CSV     Delimited = Comma       First Line Column Name =&gt; True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Double Quotes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2C450-500A-416C-8B41-8E206EDC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8" y="2254302"/>
            <a:ext cx="397192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39A6A-3084-4A82-8E03-3D7EB2EF3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469" y="2021481"/>
            <a:ext cx="3648075" cy="241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245768A-7AD9-4934-9B7F-315192BBC052}"/>
              </a:ext>
            </a:extLst>
          </p:cNvPr>
          <p:cNvSpPr/>
          <p:nvPr/>
        </p:nvSpPr>
        <p:spPr>
          <a:xfrm>
            <a:off x="4690886" y="253041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295A5-0AC1-40A3-BCD7-3D75C737A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07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F4771-6BDF-4F3D-AD78-3416F2A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42" y="1565499"/>
            <a:ext cx="4283796" cy="2965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7F6E9-B26E-42E3-B992-148C02A7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18" y="1565499"/>
            <a:ext cx="4152181" cy="3540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0514A-2781-419E-928F-9BC3BAB0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38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9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DCAB1D-77FC-4351-AA16-1176A302D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8" y="1276350"/>
            <a:ext cx="4593884" cy="3522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E2724C-3373-4423-ADD8-6661F06B9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646" y="2820865"/>
            <a:ext cx="3837354" cy="1649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B3CAB-B525-487D-8B9E-46E125234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4" y="8767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838288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13916"/>
            <a:ext cx="6883880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MATCH Transformation  Properties  Match Type  Field Match ( Single Source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7A350-07C6-4E36-B59A-1D244ACE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6" y="1905000"/>
            <a:ext cx="9035143" cy="311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75C62-A1AF-4C2D-B82A-EA3493BD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19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 TASK 5B: Match Transformation – Scoring Match Strategies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356DD-B779-48D2-BC61-4CDCC3415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14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F4771-6BDF-4F3D-AD78-3416F2A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17" y="1565499"/>
            <a:ext cx="4283796" cy="2965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7F6E9-B26E-42E3-B992-148C02A7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18" y="1565499"/>
            <a:ext cx="4152181" cy="3540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0DB9F-99FF-45A8-845E-76B6ECA4C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" y="9838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0A5744-BE5F-484B-9D5E-9F30332E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88" y="1161542"/>
            <a:ext cx="7580923" cy="33484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54D890-533A-4CFB-BD90-FFA95245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6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7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9489FE-FF64-4C9F-BC22-B4D09056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65" y="1136894"/>
            <a:ext cx="8124649" cy="3688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C58B82-79B9-435B-8E02-CAFCD0BF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E2418-9D9E-4400-A7F9-28D37007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9" y="1021167"/>
            <a:ext cx="4336047" cy="3983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924B2D-20F1-4938-BDCD-8E1A219A5357}"/>
              </a:ext>
            </a:extLst>
          </p:cNvPr>
          <p:cNvSpPr/>
          <p:nvPr/>
        </p:nvSpPr>
        <p:spPr>
          <a:xfrm>
            <a:off x="4836543" y="1162050"/>
            <a:ext cx="4192438" cy="3519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Edit Distance:</a:t>
            </a:r>
          </a:p>
          <a:p>
            <a:pPr algn="l"/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Use the Edit Distance strategy to compare words or short text strings, such as names.</a:t>
            </a:r>
          </a:p>
          <a:p>
            <a:pPr algn="l"/>
            <a:endParaRPr lang="en-US" sz="1200" b="1" i="0" dirty="0">
              <a:solidFill>
                <a:srgbClr val="FF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Edit Distance Example  :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1200" b="1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Levenston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1200" b="1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Levenshtein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endParaRPr lang="en-US" sz="1200" b="1" i="0" dirty="0">
              <a:solidFill>
                <a:srgbClr val="FF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The Edit Distance algorithm divides the number of unchanged characters (8) by the length of the longest string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(11). In this example, the strings are 72.7% similar and the match score is 0.727</a:t>
            </a: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AAB18-EBB5-47C4-9235-DB951A6FB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260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147F9-0B7C-44B7-BAA9-23E6969B1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582"/>
            <a:ext cx="4192439" cy="34616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310FD-6AB7-4D8C-BC87-B4269A83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75" y="1369417"/>
            <a:ext cx="4192439" cy="365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6B575-BC8B-41B0-A4B3-5A0624A3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08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7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A0B93-DB55-4935-B363-578F85EA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85" y="1104899"/>
            <a:ext cx="4284453" cy="2092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C743C-C396-47B5-94B6-28BD9C40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68" y="3197525"/>
            <a:ext cx="4462732" cy="1945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CEFAB-3165-47E6-B89B-3C171D99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7" y="1104900"/>
            <a:ext cx="4192439" cy="3685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AA2C09-4EE7-4EE4-AAA9-F620A4BB3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78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EE8F19A0-D52A-435D-AFF8-A4CA13C2BFA6}"/>
              </a:ext>
            </a:extLst>
          </p:cNvPr>
          <p:cNvSpPr/>
          <p:nvPr/>
        </p:nvSpPr>
        <p:spPr>
          <a:xfrm>
            <a:off x="3825707" y="2962676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710B8-51CD-4701-9D22-2908037E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" y="2076628"/>
            <a:ext cx="3635828" cy="3066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01664" y="957559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duprec.CSV     Delimited = Comma       First Line Column Name =&gt; True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Double Quotes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70407-E96B-4451-82A1-8D9F34CE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74" y="2076628"/>
            <a:ext cx="4430079" cy="3066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1E40A8-998C-4606-A0E5-5FAA7D45E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19" y="7751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924B2D-20F1-4938-BDCD-8E1A219A5357}"/>
              </a:ext>
            </a:extLst>
          </p:cNvPr>
          <p:cNvSpPr/>
          <p:nvPr/>
        </p:nvSpPr>
        <p:spPr>
          <a:xfrm>
            <a:off x="4836543" y="257175"/>
            <a:ext cx="4192438" cy="4774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1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Jaro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Distance: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Use the </a:t>
            </a:r>
            <a:r>
              <a:rPr lang="en-US" sz="1200" b="1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Jaro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Distance strategy to compare two strings when the similarity of the initial characters in the strings is a priority.</a:t>
            </a:r>
          </a:p>
          <a:p>
            <a:pPr algn="l"/>
            <a:endParaRPr lang="en-US" sz="1200" b="1" i="0" dirty="0">
              <a:solidFill>
                <a:srgbClr val="FF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sz="1200" b="1" i="0" u="sng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Penalty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Determines the match score penalty if the first four characters in two compared strings are not identical. </a:t>
            </a:r>
          </a:p>
          <a:p>
            <a:pPr algn="l"/>
            <a:endParaRPr lang="en-US" sz="1200" b="1" dirty="0">
              <a:solidFill>
                <a:srgbClr val="FF0000"/>
              </a:solidFill>
              <a:latin typeface="Helvetica" panose="020B0604020202020204" pitchFamily="34" charset="0"/>
            </a:endParaRPr>
          </a:p>
          <a:p>
            <a:pPr algn="l"/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The  transformation subtracts the full penalty value for a first-character mismatch. The transformation subtracts fractions of the penalty based on the position of the other mismatched characters. The default penalty value is 0.20.</a:t>
            </a:r>
          </a:p>
          <a:p>
            <a:pPr algn="l"/>
            <a:endParaRPr lang="en-US" sz="1200" b="1" i="0" dirty="0">
              <a:solidFill>
                <a:srgbClr val="FF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sz="1200" b="1" i="0" u="sng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Jaro</a:t>
            </a:r>
            <a:r>
              <a:rPr lang="en-US" sz="1200" b="1" i="0" u="sng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Distance Example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Consider the following strings: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¨ 391859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¨ 813995</a:t>
            </a:r>
            <a:b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endParaRPr lang="en-US" sz="1200" b="1" i="0" dirty="0">
              <a:solidFill>
                <a:srgbClr val="FF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If you use the default Penalty value of 0.20 to analyze these strings, the </a:t>
            </a:r>
            <a:r>
              <a:rPr lang="en-US" sz="1200" b="1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Jaro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Distance strategy returns a match score of 0.513. This match score indicates that the strings are 51.3% similar.</a:t>
            </a:r>
            <a:br>
              <a:rPr lang="en-US" sz="16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</a:br>
            <a:endParaRPr lang="en-US" sz="16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147F9-0B7C-44B7-BAA9-23E6969B1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132"/>
            <a:ext cx="4192439" cy="34616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32C2B5-5B59-4D78-ABF7-05D3D0B56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7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75B5-8756-4741-A585-FFEEBB19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9" y="1340462"/>
            <a:ext cx="4097794" cy="3553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D1AD5-098D-4C7A-97EA-C1C1A288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87" y="1457325"/>
            <a:ext cx="3437425" cy="3145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01956B-C0B9-4274-946D-5F475323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A4E7B-8B7E-4C3D-ADBB-D5689781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1401263"/>
            <a:ext cx="3997643" cy="3122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2050E-BB6A-4597-9EEB-0F6B75B7F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1263"/>
            <a:ext cx="3067049" cy="3122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FB484-F5E7-414D-A54C-1D6B3A80A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81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91547A-7F5E-42EE-A58F-2CDE3C77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85824"/>
            <a:ext cx="3381374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4DEBCD-A219-404A-B560-4A2A9B42099C}"/>
              </a:ext>
            </a:extLst>
          </p:cNvPr>
          <p:cNvSpPr txBox="1"/>
          <p:nvPr/>
        </p:nvSpPr>
        <p:spPr>
          <a:xfrm>
            <a:off x="161925" y="3552826"/>
            <a:ext cx="3590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FF0000"/>
                </a:solidFill>
                <a:effectLst/>
                <a:latin typeface="sohne"/>
              </a:rPr>
              <a:t>To compute the Hamming distance between two strings, you compare the characters of each position in the string. The number of unequal characters is the Hamming distance</a:t>
            </a:r>
            <a:r>
              <a:rPr lang="en-US" sz="1200" b="0" i="0" dirty="0">
                <a:solidFill>
                  <a:srgbClr val="757575"/>
                </a:solidFill>
                <a:effectLst/>
                <a:latin typeface="sohne"/>
              </a:rPr>
              <a:t>.</a:t>
            </a:r>
            <a:endParaRPr lang="en-IN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8B47E-56A2-4F49-B614-7A831AFF9C23}"/>
              </a:ext>
            </a:extLst>
          </p:cNvPr>
          <p:cNvSpPr txBox="1"/>
          <p:nvPr/>
        </p:nvSpPr>
        <p:spPr>
          <a:xfrm>
            <a:off x="3862387" y="1661993"/>
            <a:ext cx="412908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effectLst/>
                <a:latin typeface="charter"/>
              </a:rPr>
              <a:t>An advantage of the Hamming Distance is that it is very fast and simple to do this position-wise comparison. </a:t>
            </a:r>
          </a:p>
          <a:p>
            <a:endParaRPr lang="en-US" b="1" i="1" dirty="0">
              <a:solidFill>
                <a:srgbClr val="002060"/>
              </a:solidFill>
              <a:latin typeface="charter"/>
            </a:endParaRPr>
          </a:p>
          <a:p>
            <a:r>
              <a:rPr lang="en-US" b="1" i="1" dirty="0">
                <a:solidFill>
                  <a:srgbClr val="002060"/>
                </a:solidFill>
                <a:effectLst/>
                <a:latin typeface="charter"/>
              </a:rPr>
              <a:t>On the other hand, critics are that it cannot take into account two strings with an unequal number of letters. </a:t>
            </a:r>
          </a:p>
          <a:p>
            <a:endParaRPr lang="en-US" b="1" i="1" dirty="0">
              <a:solidFill>
                <a:srgbClr val="002060"/>
              </a:solidFill>
              <a:latin typeface="charter"/>
            </a:endParaRPr>
          </a:p>
          <a:p>
            <a:r>
              <a:rPr lang="en-US" b="1" i="1" dirty="0">
                <a:solidFill>
                  <a:srgbClr val="002060"/>
                </a:solidFill>
                <a:effectLst/>
                <a:latin typeface="charter"/>
              </a:rPr>
              <a:t>Another critic is that it is too strict, for example, “</a:t>
            </a:r>
            <a:r>
              <a:rPr lang="en-US" b="1" i="1" dirty="0" err="1">
                <a:solidFill>
                  <a:srgbClr val="002060"/>
                </a:solidFill>
                <a:effectLst/>
                <a:latin typeface="charter"/>
              </a:rPr>
              <a:t>abcdefg</a:t>
            </a:r>
            <a:r>
              <a:rPr lang="en-US" b="1" i="1" dirty="0">
                <a:solidFill>
                  <a:srgbClr val="002060"/>
                </a:solidFill>
                <a:effectLst/>
                <a:latin typeface="charter"/>
              </a:rPr>
              <a:t>” and “</a:t>
            </a:r>
            <a:r>
              <a:rPr lang="en-US" b="1" i="1" dirty="0" err="1">
                <a:solidFill>
                  <a:srgbClr val="002060"/>
                </a:solidFill>
                <a:effectLst/>
                <a:latin typeface="charter"/>
              </a:rPr>
              <a:t>bcdefgh</a:t>
            </a:r>
            <a:r>
              <a:rPr lang="en-US" b="1" i="1" dirty="0">
                <a:solidFill>
                  <a:srgbClr val="002060"/>
                </a:solidFill>
                <a:effectLst/>
                <a:latin typeface="charter"/>
              </a:rPr>
              <a:t>” are considered totally different, while 6 out of 7 characters are the same.</a:t>
            </a:r>
            <a:endParaRPr lang="en-IN" b="1" i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3797E-16B6-4749-9442-55121077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4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6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A6B96B-514F-4AFE-B07D-D74F8D08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07" y="1323974"/>
            <a:ext cx="8221562" cy="3320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DCAA8-CE0B-4A9F-B117-361BE253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247290" y="91213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645886" y="1303030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 Strategies 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03536-84CA-433B-AB0E-58F1C7B6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6" y="1886858"/>
            <a:ext cx="7525657" cy="280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D36AE-6A3D-4F01-8384-20A593AB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6748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101745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503055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STRATEGIES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A05D8-CE05-4733-AD27-19701B83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0"/>
            <a:ext cx="9144000" cy="3195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6A0E8-12CB-42B8-837D-CD7C5FBA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2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 TASK 5C: Match Transformation – Processing Match Output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089E6-C771-41FA-B8FC-AC6CFD2C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25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93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F4771-6BDF-4F3D-AD78-3416F2A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92" y="1626048"/>
            <a:ext cx="4283796" cy="2965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7F6E9-B26E-42E3-B992-148C02A7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18" y="1565499"/>
            <a:ext cx="4152181" cy="3540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67983-4861-4F2C-A7DD-05A5BB9C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2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7BE16-298C-465A-ADAD-1FC82BBC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" y="1334581"/>
            <a:ext cx="5728677" cy="3679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9CEDF-22E6-491C-AEDF-57A5786F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07" y="1681017"/>
            <a:ext cx="3165232" cy="2586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E50E4-3D1F-4725-AE2D-43B3BB40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" y="5715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4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164304" y="914830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duprec.CSV     Delimited = Comma       First Line Column Name =&gt; True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Double Quotes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2106-EC94-4655-B2B6-E566811C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4" y="1811708"/>
            <a:ext cx="7583543" cy="3331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BDB38-1BED-4087-B2B5-431C5ACE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5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65314" y="847188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65314" y="1269376"/>
            <a:ext cx="4046337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MATCH OUTPUT  THRESHOLD  0.5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E0E95-9AC2-4575-9A6C-03B600BD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638"/>
            <a:ext cx="9144000" cy="3358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44039-5146-4546-93BF-793D2320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7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 TASK 5D: Match Transformation – RUN DATA VIEWER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31E5B-999B-4FFF-AA67-79932290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39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0" y="720438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0" y="1179205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RUN DATA VIEWER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5F93-0F36-4407-80D2-B373810D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" y="1622724"/>
            <a:ext cx="8649420" cy="3287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74496A-9BE4-4283-B3C0-D3ECF6F1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98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0" y="88996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0F12E-1634-4AA0-8C26-4BC33CE4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" y="1390650"/>
            <a:ext cx="8493849" cy="353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F8238-893E-4D74-BE8D-895DF658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9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1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67284" y="1070935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DFDCA-FFC7-4790-A5C2-58A96243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1" y="1581150"/>
            <a:ext cx="3389644" cy="3209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03778-50B1-4239-8232-E4E08CB6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21" y="1581150"/>
            <a:ext cx="4283947" cy="3209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9E60F1-F6A9-44CB-80F1-875BA97BB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49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8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954819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98280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RUN DATA VIEWER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CA302-7078-4417-8B6C-62226348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950"/>
            <a:ext cx="9144000" cy="325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CAA32B-5CC9-4D2E-AC1F-3699688B4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9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 TASK 5E: DATA PROFILE ON MATCH Transformation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2950E-87AE-45F9-BF26-88C2C5495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830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992866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91476"/>
            <a:ext cx="4314851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RUN DATA Profile ON match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Transforamtion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C21A3-65D5-4371-85DE-A2CB6648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724"/>
            <a:ext cx="9144000" cy="315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696B7-7A28-4671-A703-E9AF518E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7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 TASK 5F: MATCH CLUSTER Analysis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C31B1-06B7-4127-B99D-AFC5DA06C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66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0" y="701027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0" y="1074250"/>
            <a:ext cx="3545594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RUN MATCH CLUSTER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2551D-6EDE-421B-B595-58768587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114" y="1622724"/>
            <a:ext cx="5471886" cy="3520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CEB0A-C5D8-4EB1-9254-555F479E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724"/>
            <a:ext cx="3476171" cy="3520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A65064-4312-4546-BD6A-E097303A4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83" y="5537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F72F03-B2D7-4AD0-A889-F8A25B7466EE}"/>
              </a:ext>
            </a:extLst>
          </p:cNvPr>
          <p:cNvSpPr/>
          <p:nvPr/>
        </p:nvSpPr>
        <p:spPr>
          <a:xfrm>
            <a:off x="247290" y="846464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duprec.CSV     Delimited = Comma       First Line Column Name =&gt; True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Double Quotes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62635-9A39-4D42-B394-54AF8D89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159"/>
            <a:ext cx="9144000" cy="3368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C640C2-E2B4-483C-BA0C-766F620EA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" y="6703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4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0" y="864859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5:  MATCH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0" y="1312555"/>
            <a:ext cx="4445480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MATCH PERFORMANCE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0A2B4-B9F1-46C4-BDB5-988E7370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325"/>
            <a:ext cx="9144000" cy="3305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A3652-5E75-4AB4-93C1-796DB1F8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0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9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6 : Association Transformation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7EDC3-F401-4A26-B0CB-D8AF8DB41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29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CAA5A-3512-49D4-9902-044D4451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1" y="2079715"/>
            <a:ext cx="4127863" cy="2599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FA410-70BE-41E4-AC02-39852B04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39" y="2079715"/>
            <a:ext cx="4267200" cy="2812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02FFBA-20DE-4C34-A013-8D6903524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1430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7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B3A8D-B543-4E17-9553-AED7D7CE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3" y="792633"/>
            <a:ext cx="4145280" cy="3990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20A13-7AFD-4EB2-9CFD-94A0E603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934" y="1278862"/>
            <a:ext cx="4040777" cy="3011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9B258A-ECE0-4FBE-961E-7F87770E9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1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858054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6:  Association 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04390"/>
            <a:ext cx="4147937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Add New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Transforamtion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 Association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430EB-9EB9-4475-BC6D-13BBC6C6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178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CF3AC-FB4A-4D8F-B581-1D1CC7305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2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853964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6:  Association 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04390"/>
            <a:ext cx="7868617" cy="3690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Drag all Port from Match Transformation to Association Transformation Except 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Driverid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DriverScore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29465-0C2C-443B-AEE6-82825731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850"/>
            <a:ext cx="9144000" cy="3099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7BC9DB-C506-4E3D-8E6D-2F363DA7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4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1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937585"/>
            <a:ext cx="8649420" cy="6985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6:  Configure Association  Transformation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Associate Transformation  Ports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Name, Address,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City,state,zip,SSN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89CFC-4523-4816-BF6A-00266983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4"/>
            <a:ext cx="9144000" cy="3144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0A5A60-A301-4D68-B9A4-BA250675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42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9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6 : Run Data Viewer </a:t>
            </a:r>
            <a:r>
              <a:rPr lang="en-US" b="1" dirty="0">
                <a:sym typeface="Wingdings" panose="05000000000000000000" pitchFamily="2" charset="2"/>
              </a:rPr>
              <a:t> Associate </a:t>
            </a:r>
            <a:r>
              <a:rPr lang="en-US" b="1" dirty="0" err="1">
                <a:sym typeface="Wingdings" panose="05000000000000000000" pitchFamily="2" charset="2"/>
              </a:rPr>
              <a:t>Transforamtion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27F13-523D-41DD-89CA-5BB87F436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575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937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A3754-2730-4252-9043-6715A1D2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6"/>
            <a:ext cx="9144000" cy="4086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777DB7-99B8-427A-9E9F-359B85CA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5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7 : Consolidation Transformation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08282-7B0B-4BEF-871D-6F7D9673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44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2 : Perform Data Profiling on  Physical Data Object </a:t>
            </a:r>
            <a:r>
              <a:rPr lang="en-US" b="1" dirty="0">
                <a:sym typeface="Wingdings" panose="05000000000000000000" pitchFamily="2" charset="2"/>
              </a:rPr>
              <a:t> DUPREC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DB04A-45C5-4BBA-B2D8-758A1E633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1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93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E5B7F-2344-4CEF-B41D-C974D09F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1" y="1059248"/>
            <a:ext cx="4277249" cy="3723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E15CC-642C-4803-8596-6F0986EC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31" y="1059248"/>
            <a:ext cx="4249783" cy="3590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E0BB3D-0A98-4020-99FE-B5480642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70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53BE7-01EB-4C47-B8E3-B542B8D49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1" y="719950"/>
            <a:ext cx="4720046" cy="3758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E7412-17D0-46D3-A677-D5A11A43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58" y="886530"/>
            <a:ext cx="4180114" cy="3818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503291-BBBE-41A4-90E2-3C521D20C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3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710082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7:  CONSOLIDATION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139932"/>
            <a:ext cx="4147937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Add New Transformation  Consolidation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AD5F0-0040-4652-AF71-598CA91E93DB}"/>
              </a:ext>
            </a:extLst>
          </p:cNvPr>
          <p:cNvSpPr/>
          <p:nvPr/>
        </p:nvSpPr>
        <p:spPr>
          <a:xfrm>
            <a:off x="126521" y="1736166"/>
            <a:ext cx="7923325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Link  ASSOCIATION ID , CLUSTERID, ID  NAME, ADDRESS, CITY, STATE , ZIP , SSN to 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3598C2-1C75-461F-BF77-36372683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570"/>
            <a:ext cx="9144000" cy="2884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7635C-6BAE-4491-9B26-B880214C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2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7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220409" y="744864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7:  CONSOLIDATION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220409" y="1175123"/>
            <a:ext cx="7718452" cy="5661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CONSOLIDATION TRANSFORMATION  PROPERTIES  STRATEGIES</a:t>
            </a:r>
          </a:p>
          <a:p>
            <a:pPr marL="228600" indent="-228600">
              <a:buAutoNum type="alphaUcPeriod" startAt="2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GROUP BY  CLUSTERID  </a:t>
            </a:r>
          </a:p>
          <a:p>
            <a:pPr marL="228600" indent="-228600">
              <a:buAutoNum type="alphaUcPeriod" startAt="2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STRATEGIES  BELOW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D50E9-2348-40EB-ABA7-A52E7B77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475"/>
            <a:ext cx="9144000" cy="3224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4F3F2A-A8CF-4AEA-96F1-4E05967D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45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2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980536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7:  CONSOLIDATION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94605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RUN DATA VIEWER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3B8B0-B741-4BBF-A41E-A9D3F25D1D3A}"/>
              </a:ext>
            </a:extLst>
          </p:cNvPr>
          <p:cNvSpPr/>
          <p:nvPr/>
        </p:nvSpPr>
        <p:spPr>
          <a:xfrm>
            <a:off x="5740827" y="1394604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ISSURVIVOR RECORD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268C2-E1EE-4CD2-95A4-5FCA66FA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150"/>
            <a:ext cx="9144000" cy="33380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87C94F-6320-4F61-B5C1-E3099CEDF2A2}"/>
              </a:ext>
            </a:extLst>
          </p:cNvPr>
          <p:cNvCxnSpPr>
            <a:cxnSpLocks/>
          </p:cNvCxnSpPr>
          <p:nvPr/>
        </p:nvCxnSpPr>
        <p:spPr>
          <a:xfrm flipV="1">
            <a:off x="7819224" y="1748724"/>
            <a:ext cx="0" cy="181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7578957-6CA6-41DD-B499-C0960EBB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29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7 : FILTER Transformation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2020C-FCE6-4A92-A1CE-951D5173F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3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989589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7:  FILTER 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427308"/>
            <a:ext cx="7181423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ADD FILTER TRANSFORAMTION  AND FILTER RECORDS ONLY IF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IsSurvivor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=Y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EE316-9232-4A10-8D21-76D3CD06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1"/>
            <a:ext cx="9144000" cy="3281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8785F0-936D-4673-9212-36E5CE3F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4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941839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7  FILTER 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51108"/>
            <a:ext cx="7181423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ADD FILTER TRANSFORAMTION  CONDITION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IsSurvivor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=Y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EE316-9232-4A10-8D21-76D3CD06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5"/>
            <a:ext cx="4637314" cy="324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EB76E-75E7-432B-BD53-57932B65D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171" y="1971674"/>
            <a:ext cx="4143829" cy="2930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911D33-C3A4-4084-8509-A9009F4A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14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6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69946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7:  FILTER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122055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RUN DATA VIEWER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F292D-A156-4EF5-BF8A-88DF7107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724"/>
            <a:ext cx="9144000" cy="318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982872-4FE4-4FE9-89AA-47BD8249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4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8 : TARGET  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6A9FD-AD86-4820-BD97-6AD932021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821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47290" y="99007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Perform Data Profiling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DUPREC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3C7D5-397B-4D09-849C-1A5271421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460" y="1649337"/>
            <a:ext cx="2379185" cy="316421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12FCED-3DBD-45FB-AA31-DD23C5257695}"/>
              </a:ext>
            </a:extLst>
          </p:cNvPr>
          <p:cNvSpPr/>
          <p:nvPr/>
        </p:nvSpPr>
        <p:spPr>
          <a:xfrm>
            <a:off x="2183384" y="2900991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66DF-626B-47BF-872A-4386F3FBC973}"/>
              </a:ext>
            </a:extLst>
          </p:cNvPr>
          <p:cNvSpPr/>
          <p:nvPr/>
        </p:nvSpPr>
        <p:spPr>
          <a:xfrm>
            <a:off x="4904060" y="2770361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E4EE6-7F9E-4ECA-AB31-F0F90235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49338"/>
            <a:ext cx="2115833" cy="3494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024219-B616-4EDA-85A1-BABA0B2EA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502" y="1649335"/>
            <a:ext cx="3816371" cy="349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42B772-C6E9-4E3C-87BB-69BF49501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49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824935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8:  TARGET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207780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CREATE TARGET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19C99-05F5-4891-B775-A781D7C6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699"/>
            <a:ext cx="9144000" cy="347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66164-4A30-45C4-BF68-9BB03635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2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864141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8:  TARGET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03030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CREATE TARGET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86094-5C56-4676-80D9-822C7108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" y="1866900"/>
            <a:ext cx="3786382" cy="327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50412-520F-4C86-9FBE-82320A93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56" y="1866900"/>
            <a:ext cx="4340344" cy="332836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B182019-0CF0-45EF-B6B0-5B526C20B3FA}"/>
              </a:ext>
            </a:extLst>
          </p:cNvPr>
          <p:cNvSpPr/>
          <p:nvPr/>
        </p:nvSpPr>
        <p:spPr>
          <a:xfrm>
            <a:off x="4171293" y="2765776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398DB-C646-429E-811F-0A603692C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81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747311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8:  TARGET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190091"/>
            <a:ext cx="2769079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CREATE TARGET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26C5-6B49-4710-BE91-F99B0D55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550"/>
            <a:ext cx="9144000" cy="3409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DE347F-65DA-4BFD-B748-C0420AC6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94" y="8251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3343" y="1111989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8:  TARGET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58151" y="1612692"/>
            <a:ext cx="4293080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CONFIGURE TARGET WRITE RUNTIME PROPERTIES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FD18F-CB12-4164-AE81-4EF139FEE335}"/>
              </a:ext>
            </a:extLst>
          </p:cNvPr>
          <p:cNvSpPr/>
          <p:nvPr/>
        </p:nvSpPr>
        <p:spPr>
          <a:xfrm>
            <a:off x="4572000" y="1612693"/>
            <a:ext cx="4293080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OPEN TARGET  ADVANCED  WRITE RUN TIME PROPERITES    CTRL + S   SAVE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CAF4C-48D6-46AB-9B60-13CC004E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3" y="2209801"/>
            <a:ext cx="8897314" cy="29336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0212A-1907-4986-91BB-FCC43453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7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45571" y="880435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8:  RUN </a:t>
            </a:r>
            <a:r>
              <a:rPr lang="en-US" sz="1200" b="1" dirty="0" err="1">
                <a:solidFill>
                  <a:srgbClr val="FF0000"/>
                </a:solidFill>
              </a:rPr>
              <a:t>mAPPING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293DA-EDDE-42E3-84B0-09118568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49"/>
            <a:ext cx="9144000" cy="3513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65113-6E14-45EC-A0EA-646BBA1CE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6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247290" y="1316483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Analyze Data Profiling Result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DUPREC and Analyze Column , Name,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Address,city,state,zip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and SSN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96E40-9B84-41BB-B0BE-67F77CDD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57"/>
            <a:ext cx="9144000" cy="3183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77E1C-7E57-4657-ABB6-29463961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1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63D64BB-5F60-45A9-BFD8-AFB885BC93CC}"/>
  <p:tag name="ISPRING_RESOURCE_FOLDER" val="C:\Users\CSS\Desktop\Architecting with Google Kubernetes Engine Foundation Course\2 Introduction to Google Cloud Platform\Introduction to GCP\"/>
  <p:tag name="ISPRING_PRESENTATION_PATH" val="C:\Users\CSS\Desktop\Architecting with Google Kubernetes Engine Foundation Course\2 Introduction to Google Cloud Platform\Introduction to GCP.pptx"/>
  <p:tag name="ISPRING_PROJECT_VERSION" val="9.3"/>
  <p:tag name="ISPRING_PROJECT_FOLDER_UPDATED" val="1"/>
  <p:tag name="ISPRING_SCREEN_RECS_UPDATED" val="C:\Users\CSS\Desktop\Architecting with Google Kubernetes Engine Foundation Course\2 Introduction to Google Cloud Platform\Introduction to GCP\"/>
  <p:tag name="ISPRING_PRESENTATION_TITLE" val="Introduction to GCP"/>
  <p:tag name="ISPRING_FIRST_PUBLISH" val="1"/>
  <p:tag name="FLASHSPRING_ZOOM_TAG" val="59"/>
  <p:tag name="ISPRING_PRESENTATION_INFO_2" val="&lt;?xml version=&quot;1.0&quot; encoding=&quot;UTF-8&quot; standalone=&quot;no&quot; ?&gt;&#10;&lt;presentation2&gt;&#10;&#10;  &lt;slides&gt;&#10;    &lt;slide id=&quot;{13820631-5690-41A4-9118-EB4AB4A3C04B}&quot; pptId=&quot;885&quot;/&gt;&#10;    &lt;slide id=&quot;{8E9D230A-E9FB-4123-B2B0-83F2B1D09C32}&quot; pptId=&quot;870&quot;/&gt;&#10;    &lt;slide id=&quot;{BE0F856D-1F03-40CC-9D5D-087B82E42646}&quot; pptId=&quot;874&quot;/&gt;&#10;    &lt;slide id=&quot;{E4B6837A-1BB3-4FFC-86E3-FA837438A602}&quot; pptId=&quot;872&quot;/&gt;&#10;    &lt;slide id=&quot;{1E193978-F0CF-4A21-B20E-0FA77197F42E}&quot; pptId=&quot;876&quot;/&gt;&#10;    &lt;slide id=&quot;{D17A7669-5C9C-4F3D-B8DE-B521B1A870DC}&quot; pptId=&quot;886&quot;/&gt;&#10;    &lt;slide id=&quot;{CBD996B2-EB1F-4250-B666-330CAC4E950A}&quot; pptId=&quot;781&quot;/&gt;&#10;    &lt;slide id=&quot;{53E3B20A-0BDD-4D95-ABE4-2AD9ED867268}&quot; pptId=&quot;789&quot;/&gt;&#10;    &lt;slide id=&quot;{DE96B556-6219-4845-9E11-5AE4816A355B}&quot; pptId=&quot;825&quot;/&gt;&#10;    &lt;slide id=&quot;{16107570-7D33-4DCD-8F8D-F47E4EDD2490}&quot; pptId=&quot;887&quot;/&gt;&#10;    &lt;slide id=&quot;{356CE62E-9277-45AC-B0CE-F0EF29E75158}&quot; pptId=&quot;827&quot;/&gt;&#10;    &lt;slide id=&quot;{9FA12795-BFF1-4137-9583-086A2AE91BB2}&quot; pptId=&quot;828&quot;/&gt;&#10;    &lt;slide id=&quot;{1A541D3C-6975-4490-B039-803350084756}&quot; pptId=&quot;829&quot;/&gt;&#10;    &lt;slide id=&quot;{4B0F3ABE-4DEF-40A1-BC19-C16CD9AF8036}&quot; pptId=&quot;857&quot;/&gt;&#10;    &lt;slide id=&quot;{C4791F98-B09B-48FB-AD64-09CD20829DEA}&quot; pptId=&quot;862&quot;/&gt;&#10;    &lt;slide id=&quot;{FA9A5206-DA60-4EE6-86EF-9BA7CD05C19C}&quot; pptId=&quot;863&quot;/&gt;&#10;    &lt;slide id=&quot;{CAD03C63-73E2-44B6-83CC-7F59116E9E65}&quot; pptId=&quot;888&quot;/&gt;&#10;    &lt;slide id=&quot;{F9B84ECF-AAD6-45AE-84D6-77CE1B0D2FE5}&quot; pptId=&quot;805&quot;/&gt;&#10;    &lt;slide id=&quot;{A9E655A6-B169-46A6-92A8-DEF14D347F1E}&quot; pptId=&quot;806&quot;/&gt;&#10;    &lt;slide id=&quot;{D8B087A7-1605-4E09-84A3-3ADD6BCAF9EA}&quot; pptId=&quot;807&quot;/&gt;&#10;    &lt;slide id=&quot;{ABA6310C-11D0-4514-9E8B-730589610B55}&quot; pptId=&quot;889&quot;/&gt;&#10;    &lt;slide id=&quot;{FEDE5FE4-E64C-47B7-94ED-4EE8806C1F3B}&quot; pptId=&quot;864&quot;/&gt;&#10;    &lt;slide id=&quot;{B689DE8B-62EA-426E-A572-0A01FF2E373C}&quot; pptId=&quot;865&quot;/&gt;&#10;    &lt;slide id=&quot;{B1F429DA-9EC4-48DD-9F1E-B910BC430B59}&quot; pptId=&quot;890&quot;/&gt;&#10;    &lt;slide id=&quot;{3513FA72-60BC-4656-8122-FEA13F38E7C7}&quot; pptId=&quot;852&quot;/&gt;&#10;    &lt;slide id=&quot;{325B6F70-AD1C-4C72-B5DD-00971C6F5378}&quot; pptId=&quot;853&quot;/&gt;&#10;    &lt;slide id=&quot;{EAB80897-0B15-4FF9-9852-9D1583D37697}&quot; pptId=&quot;867&quot;/&gt;&#10;    &lt;slide id=&quot;{FE267D5F-4920-4CE2-82BD-B3F461167B51}&quot; pptId=&quot;810&quot;/&gt;&#10;    &lt;slide id=&quot;{CF4D29DA-64B8-44AB-B4B4-23E343D9B85D}&quot; pptId=&quot;812&quot;/&gt;&#10;    &lt;slide id=&quot;{830BE5D3-71F4-4B41-A101-4804BE0F99B6}&quot; pptId=&quot;813&quot;/&gt;&#10;    &lt;slide id=&quot;{A691C26C-B45D-47F8-B4C9-ED2BEF510DF9}&quot; pptId=&quot;815&quot;/&gt;&#10;  &lt;/slides&gt;&#10;&#10;  &lt;narration&gt;&#10;    &lt;audioTracks&gt;&#10;      &lt;audioTrack muted=&quot;false&quot; name=&quot;Audio 1&quot; resource=&quot;fd8d9f38&quot; slideId=&quot;{13820631-5690-41A4-9118-EB4AB4A3C04B}&quot; startTime=&quot;0&quot; stepIndex=&quot;0&quot; volume=&quot;1&quot;&gt;&#10;        &lt;audio channels=&quot;1&quot; format=&quot;s16&quot; sampleRate=&quot;44100&quot;/&gt;&#10;      &lt;/audioTrack&gt;&#10;    &lt;/audioTracks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3944FE52-47D3-4127-A149-DA466F9114D6}" vid="{598CEFF7-5E3D-41B2-9D2B-A5D13B285D3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50932</TotalTime>
  <Words>1093</Words>
  <Application>Microsoft Office PowerPoint</Application>
  <PresentationFormat>On-screen Show (16:9)</PresentationFormat>
  <Paragraphs>142</Paragraphs>
  <Slides>84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charter</vt:lpstr>
      <vt:lpstr>Segoe UI</vt:lpstr>
      <vt:lpstr>Open Sans</vt:lpstr>
      <vt:lpstr>Wingdings 2</vt:lpstr>
      <vt:lpstr>sohne</vt:lpstr>
      <vt:lpstr>Helvetica</vt:lpstr>
      <vt:lpstr>Calibri</vt:lpstr>
      <vt:lpstr>Arial</vt:lpstr>
      <vt:lpstr>2_Theme</vt:lpstr>
      <vt:lpstr>Informatica Data Quality Key Generator , Duplicate Match and Associate Transformation</vt:lpstr>
      <vt:lpstr>Task 1 : Create Physical Data Object  DUPREC</vt:lpstr>
      <vt:lpstr>PowerPoint Presentation</vt:lpstr>
      <vt:lpstr>PowerPoint Presentation</vt:lpstr>
      <vt:lpstr>PowerPoint Presentation</vt:lpstr>
      <vt:lpstr>PowerPoint Presentation</vt:lpstr>
      <vt:lpstr>Task 2 : Perform Data Profiling on  Physical Data Object  DUPREC</vt:lpstr>
      <vt:lpstr>PowerPoint Presentation</vt:lpstr>
      <vt:lpstr>PowerPoint Presentation</vt:lpstr>
      <vt:lpstr>Task 3: Grouping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3 A : Create New Mapping for Duplicate Elimination</vt:lpstr>
      <vt:lpstr>PowerPoint Presentation</vt:lpstr>
      <vt:lpstr>Task 3B : Key Generator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5 : Match Transformation</vt:lpstr>
      <vt:lpstr>PowerPoint Presentation</vt:lpstr>
      <vt:lpstr>PowerPoint Presentation</vt:lpstr>
      <vt:lpstr> Task 5a : Match Transformation – Pair Generation</vt:lpstr>
      <vt:lpstr>PowerPoint Presentation</vt:lpstr>
      <vt:lpstr>PowerPoint Presentation</vt:lpstr>
      <vt:lpstr>PowerPoint Presentation</vt:lpstr>
      <vt:lpstr> TASK 5B: Match Transformation – Scoring Match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TASK 5C: Match Transformation – Processing Match Output</vt:lpstr>
      <vt:lpstr>PowerPoint Presentation</vt:lpstr>
      <vt:lpstr>PowerPoint Presentation</vt:lpstr>
      <vt:lpstr>PowerPoint Presentation</vt:lpstr>
      <vt:lpstr> TASK 5D: Match Transformation – RUN DATA VIEWER</vt:lpstr>
      <vt:lpstr>PowerPoint Presentation</vt:lpstr>
      <vt:lpstr>PowerPoint Presentation</vt:lpstr>
      <vt:lpstr>PowerPoint Presentation</vt:lpstr>
      <vt:lpstr>PowerPoint Presentation</vt:lpstr>
      <vt:lpstr> TASK 5E: DATA PROFILE ON MATCH Transformation</vt:lpstr>
      <vt:lpstr>PowerPoint Presentation</vt:lpstr>
      <vt:lpstr> TASK 5F: MATCH CLUSTER Analysis</vt:lpstr>
      <vt:lpstr>PowerPoint Presentation</vt:lpstr>
      <vt:lpstr>PowerPoint Presentation</vt:lpstr>
      <vt:lpstr>Task 6 : Association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6 : Run Data Viewer  Associate Transforamtion</vt:lpstr>
      <vt:lpstr>PowerPoint Presentation</vt:lpstr>
      <vt:lpstr>Task 7 : Consolidation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7 : FILTER Transformation</vt:lpstr>
      <vt:lpstr>PowerPoint Presentation</vt:lpstr>
      <vt:lpstr>PowerPoint Presentation</vt:lpstr>
      <vt:lpstr>PowerPoint Presentation</vt:lpstr>
      <vt:lpstr>Task 8 : TARGET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GCP</dc:title>
  <dc:creator>CSS</dc:creator>
  <cp:lastModifiedBy>EE3849</cp:lastModifiedBy>
  <cp:revision>505</cp:revision>
  <dcterms:modified xsi:type="dcterms:W3CDTF">2021-11-09T07:20:32Z</dcterms:modified>
</cp:coreProperties>
</file>